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quada One" charset="1" panose="02000000000000000000"/>
      <p:regular r:id="rId10"/>
    </p:embeddedFont>
    <p:embeddedFont>
      <p:font typeface="Blinker" charset="1" panose="02000000000000000000"/>
      <p:regular r:id="rId11"/>
    </p:embeddedFont>
    <p:embeddedFont>
      <p:font typeface="Blinker Bold" charset="1" panose="02000000000000000000"/>
      <p:regular r:id="rId12"/>
    </p:embeddedFont>
    <p:embeddedFont>
      <p:font typeface="Blinker Thin" charset="1" panose="02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Open Sans Light" charset="1" panose="020B0306030504020204"/>
      <p:regular r:id="rId18"/>
    </p:embeddedFont>
    <p:embeddedFont>
      <p:font typeface="Open Sans Light Italics" charset="1" panose="020B0306030504020204"/>
      <p:regular r:id="rId19"/>
    </p:embeddedFont>
    <p:embeddedFont>
      <p:font typeface="Open Sans Ultra-Bold" charset="1" panose="00000000000000000000"/>
      <p:regular r:id="rId20"/>
    </p:embeddedFont>
    <p:embeddedFont>
      <p:font typeface="Open Sans Ultra-Bold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0104"/>
        </a:solidFill>
      </p:bgPr>
    </p:bg>
    <p:spTree>
      <p:nvGrpSpPr>
        <p:cNvPr id="1" name=""/>
        <p:cNvGrpSpPr/>
        <p:nvPr/>
      </p:nvGrpSpPr>
      <p:grpSpPr>
        <a:xfrm>
          <a:off x="0" y="0"/>
          <a:ext cx="0" cy="0"/>
          <a:chOff x="0" y="0"/>
          <a:chExt cx="0" cy="0"/>
        </a:xfrm>
      </p:grpSpPr>
      <p:sp>
        <p:nvSpPr>
          <p:cNvPr name="Freeform 2" id="2"/>
          <p:cNvSpPr/>
          <p:nvPr/>
        </p:nvSpPr>
        <p:spPr>
          <a:xfrm flipH="true" flipV="true" rot="0">
            <a:off x="0" y="-1263627"/>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39647" t="0" r="-39647" b="0"/>
              </a:stretch>
            </a:blipFill>
          </p:spPr>
        </p:sp>
      </p:grpSp>
      <p:grpSp>
        <p:nvGrpSpPr>
          <p:cNvPr name="Group 5" id="5"/>
          <p:cNvGrpSpPr/>
          <p:nvPr/>
        </p:nvGrpSpPr>
        <p:grpSpPr>
          <a:xfrm rot="0">
            <a:off x="-1582229" y="2852117"/>
            <a:ext cx="16571568" cy="4358831"/>
            <a:chOff x="0" y="0"/>
            <a:chExt cx="3425105" cy="900908"/>
          </a:xfrm>
        </p:grpSpPr>
        <p:sp>
          <p:nvSpPr>
            <p:cNvPr name="Freeform 6" id="6"/>
            <p:cNvSpPr/>
            <p:nvPr/>
          </p:nvSpPr>
          <p:spPr>
            <a:xfrm flipH="false" flipV="false" rot="0">
              <a:off x="0" y="0"/>
              <a:ext cx="3425106" cy="900908"/>
            </a:xfrm>
            <a:custGeom>
              <a:avLst/>
              <a:gdLst/>
              <a:ahLst/>
              <a:cxnLst/>
              <a:rect r="r" b="b" t="t" l="l"/>
              <a:pathLst>
                <a:path h="900908" w="3425106">
                  <a:moveTo>
                    <a:pt x="203200" y="0"/>
                  </a:moveTo>
                  <a:lnTo>
                    <a:pt x="3425106" y="0"/>
                  </a:lnTo>
                  <a:lnTo>
                    <a:pt x="3221905" y="900908"/>
                  </a:lnTo>
                  <a:lnTo>
                    <a:pt x="0" y="900908"/>
                  </a:lnTo>
                  <a:lnTo>
                    <a:pt x="203200" y="0"/>
                  </a:lnTo>
                  <a:close/>
                </a:path>
              </a:pathLst>
            </a:custGeom>
            <a:solidFill>
              <a:srgbClr val="004AAD"/>
            </a:solidFill>
          </p:spPr>
        </p:sp>
        <p:sp>
          <p:nvSpPr>
            <p:cNvPr name="TextBox 7" id="7"/>
            <p:cNvSpPr txBox="true"/>
            <p:nvPr/>
          </p:nvSpPr>
          <p:spPr>
            <a:xfrm>
              <a:off x="101600" y="-38100"/>
              <a:ext cx="3221905" cy="93900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a:grpSpLocks noChangeAspect="true"/>
          </p:cNvGrpSpPr>
          <p:nvPr/>
        </p:nvGrpSpPr>
        <p:grpSpPr>
          <a:xfrm rot="0">
            <a:off x="10724924" y="3274214"/>
            <a:ext cx="6127461" cy="3514637"/>
            <a:chOff x="0" y="0"/>
            <a:chExt cx="7981950" cy="4578350"/>
          </a:xfrm>
        </p:grpSpPr>
        <p:sp>
          <p:nvSpPr>
            <p:cNvPr name="Freeform 9" id="9"/>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0" id="10"/>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1" id="11"/>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2" id="12"/>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3" id="13"/>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0" t="-3295" r="0" b="-3295"/>
              </a:stretch>
            </a:blipFill>
          </p:spPr>
        </p:sp>
      </p:grpSp>
      <p:sp>
        <p:nvSpPr>
          <p:cNvPr name="TextBox 14" id="14"/>
          <p:cNvSpPr txBox="true"/>
          <p:nvPr/>
        </p:nvSpPr>
        <p:spPr>
          <a:xfrm rot="0">
            <a:off x="456747" y="3645738"/>
            <a:ext cx="10840131" cy="1967093"/>
          </a:xfrm>
          <a:prstGeom prst="rect">
            <a:avLst/>
          </a:prstGeom>
        </p:spPr>
        <p:txBody>
          <a:bodyPr anchor="t" rtlCol="false" tIns="0" lIns="0" bIns="0" rIns="0">
            <a:spAutoFit/>
          </a:bodyPr>
          <a:lstStyle/>
          <a:p>
            <a:pPr>
              <a:lnSpc>
                <a:spcPts val="16002"/>
              </a:lnSpc>
            </a:pPr>
            <a:r>
              <a:rPr lang="en-US" sz="11430">
                <a:solidFill>
                  <a:srgbClr val="FFFFFF"/>
                </a:solidFill>
                <a:latin typeface="Squada One"/>
              </a:rPr>
              <a:t>THREAT INTELLIGENCE</a:t>
            </a:r>
          </a:p>
        </p:txBody>
      </p:sp>
      <p:sp>
        <p:nvSpPr>
          <p:cNvPr name="TextBox 15" id="15"/>
          <p:cNvSpPr txBox="true"/>
          <p:nvPr/>
        </p:nvSpPr>
        <p:spPr>
          <a:xfrm rot="0">
            <a:off x="456747" y="5311664"/>
            <a:ext cx="9696224" cy="873125"/>
          </a:xfrm>
          <a:prstGeom prst="rect">
            <a:avLst/>
          </a:prstGeom>
        </p:spPr>
        <p:txBody>
          <a:bodyPr anchor="t" rtlCol="false" tIns="0" lIns="0" bIns="0" rIns="0">
            <a:spAutoFit/>
          </a:bodyPr>
          <a:lstStyle/>
          <a:p>
            <a:pPr>
              <a:lnSpc>
                <a:spcPts val="7000"/>
              </a:lnSpc>
            </a:pPr>
            <a:r>
              <a:rPr lang="en-US" sz="5000">
                <a:solidFill>
                  <a:srgbClr val="FFFFFF"/>
                </a:solidFill>
                <a:latin typeface="Blinker"/>
              </a:rPr>
              <a:t>E IOC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73515" y="1853353"/>
            <a:ext cx="13456439" cy="1300377"/>
            <a:chOff x="0" y="0"/>
            <a:chExt cx="9322692" cy="900908"/>
          </a:xfrm>
        </p:grpSpPr>
        <p:sp>
          <p:nvSpPr>
            <p:cNvPr name="Freeform 3" id="3"/>
            <p:cNvSpPr/>
            <p:nvPr/>
          </p:nvSpPr>
          <p:spPr>
            <a:xfrm flipH="false" flipV="false" rot="0">
              <a:off x="0" y="0"/>
              <a:ext cx="9322691" cy="900908"/>
            </a:xfrm>
            <a:custGeom>
              <a:avLst/>
              <a:gdLst/>
              <a:ahLst/>
              <a:cxnLst/>
              <a:rect r="r" b="b" t="t" l="l"/>
              <a:pathLst>
                <a:path h="900908" w="9322691">
                  <a:moveTo>
                    <a:pt x="203200" y="0"/>
                  </a:moveTo>
                  <a:lnTo>
                    <a:pt x="9322691" y="0"/>
                  </a:lnTo>
                  <a:lnTo>
                    <a:pt x="9119491" y="900908"/>
                  </a:lnTo>
                  <a:lnTo>
                    <a:pt x="0" y="900908"/>
                  </a:lnTo>
                  <a:lnTo>
                    <a:pt x="203200" y="0"/>
                  </a:lnTo>
                  <a:close/>
                </a:path>
              </a:pathLst>
            </a:custGeom>
            <a:solidFill>
              <a:srgbClr val="004AAD"/>
            </a:solidFill>
          </p:spPr>
        </p:sp>
        <p:sp>
          <p:nvSpPr>
            <p:cNvPr name="TextBox 4" id="4"/>
            <p:cNvSpPr txBox="true"/>
            <p:nvPr/>
          </p:nvSpPr>
          <p:spPr>
            <a:xfrm>
              <a:off x="101600" y="-38100"/>
              <a:ext cx="9119492" cy="939008"/>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96191" y="1876478"/>
            <a:ext cx="6918192" cy="1120776"/>
          </a:xfrm>
          <a:prstGeom prst="rect">
            <a:avLst/>
          </a:prstGeom>
        </p:spPr>
        <p:txBody>
          <a:bodyPr anchor="t" rtlCol="false" tIns="0" lIns="0" bIns="0" rIns="0">
            <a:spAutoFit/>
          </a:bodyPr>
          <a:lstStyle/>
          <a:p>
            <a:pPr>
              <a:lnSpc>
                <a:spcPts val="9099"/>
              </a:lnSpc>
            </a:pPr>
            <a:r>
              <a:rPr lang="en-US" sz="6499">
                <a:solidFill>
                  <a:srgbClr val="FFFFFF"/>
                </a:solidFill>
                <a:latin typeface="Squada One"/>
              </a:rPr>
              <a:t>THREAT INTELLIGENCE</a:t>
            </a:r>
          </a:p>
        </p:txBody>
      </p:sp>
      <p:sp>
        <p:nvSpPr>
          <p:cNvPr name="TextBox 6" id="6"/>
          <p:cNvSpPr txBox="true"/>
          <p:nvPr/>
        </p:nvSpPr>
        <p:spPr>
          <a:xfrm rot="0">
            <a:off x="996191" y="4208531"/>
            <a:ext cx="9263058" cy="2734308"/>
          </a:xfrm>
          <a:prstGeom prst="rect">
            <a:avLst/>
          </a:prstGeom>
        </p:spPr>
        <p:txBody>
          <a:bodyPr anchor="t" rtlCol="false" tIns="0" lIns="0" bIns="0" rIns="0">
            <a:spAutoFit/>
          </a:bodyPr>
          <a:lstStyle/>
          <a:p>
            <a:pPr>
              <a:lnSpc>
                <a:spcPts val="3640"/>
              </a:lnSpc>
            </a:pPr>
            <a:r>
              <a:rPr lang="en-US" sz="2600">
                <a:solidFill>
                  <a:srgbClr val="FFFFFF"/>
                </a:solidFill>
                <a:latin typeface="Blinker"/>
              </a:rPr>
              <a:t>La threat intelligence (TI) è una procedura dell’information gathering del PT/VA volto alla raccolta delle informazioni e analisi delle informazioni relative alle minacce della sicurezza informatica. Mira a comprendere i potenziali rischi e le attività malevole che possono compromettere la sicurezza di un'organizzazione, consentendo di adottare misure preventive e difensive.</a:t>
            </a:r>
          </a:p>
        </p:txBody>
      </p:sp>
      <p:grpSp>
        <p:nvGrpSpPr>
          <p:cNvPr name="Group 7" id="7"/>
          <p:cNvGrpSpPr/>
          <p:nvPr/>
        </p:nvGrpSpPr>
        <p:grpSpPr>
          <a:xfrm rot="0">
            <a:off x="9684427" y="0"/>
            <a:ext cx="8603573" cy="10287000"/>
            <a:chOff x="0" y="0"/>
            <a:chExt cx="8603361" cy="10286746"/>
          </a:xfrm>
        </p:grpSpPr>
        <p:sp>
          <p:nvSpPr>
            <p:cNvPr name="Freeform 8" id="8"/>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69867" t="0" r="-69867"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745043" y="3406616"/>
            <a:ext cx="6278896" cy="6098377"/>
          </a:xfrm>
          <a:custGeom>
            <a:avLst/>
            <a:gdLst/>
            <a:ahLst/>
            <a:cxnLst/>
            <a:rect r="r" b="b" t="t" l="l"/>
            <a:pathLst>
              <a:path h="6098377" w="6278896">
                <a:moveTo>
                  <a:pt x="0" y="0"/>
                </a:moveTo>
                <a:lnTo>
                  <a:pt x="6278896" y="0"/>
                </a:lnTo>
                <a:lnTo>
                  <a:pt x="6278896" y="6098378"/>
                </a:lnTo>
                <a:lnTo>
                  <a:pt x="0" y="60983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1006" y="1040628"/>
            <a:ext cx="12565595" cy="1300377"/>
            <a:chOff x="0" y="0"/>
            <a:chExt cx="8705510" cy="900908"/>
          </a:xfrm>
        </p:grpSpPr>
        <p:sp>
          <p:nvSpPr>
            <p:cNvPr name="Freeform 4" id="4"/>
            <p:cNvSpPr/>
            <p:nvPr/>
          </p:nvSpPr>
          <p:spPr>
            <a:xfrm flipH="false" flipV="false" rot="0">
              <a:off x="0" y="0"/>
              <a:ext cx="8705510" cy="900908"/>
            </a:xfrm>
            <a:custGeom>
              <a:avLst/>
              <a:gdLst/>
              <a:ahLst/>
              <a:cxnLst/>
              <a:rect r="r" b="b" t="t" l="l"/>
              <a:pathLst>
                <a:path h="900908" w="8705510">
                  <a:moveTo>
                    <a:pt x="203200" y="0"/>
                  </a:moveTo>
                  <a:lnTo>
                    <a:pt x="8705510" y="0"/>
                  </a:lnTo>
                  <a:lnTo>
                    <a:pt x="8502310" y="900908"/>
                  </a:lnTo>
                  <a:lnTo>
                    <a:pt x="0" y="900908"/>
                  </a:lnTo>
                  <a:lnTo>
                    <a:pt x="203200" y="0"/>
                  </a:lnTo>
                  <a:close/>
                </a:path>
              </a:pathLst>
            </a:custGeom>
            <a:solidFill>
              <a:srgbClr val="004AAD"/>
            </a:solidFill>
          </p:spPr>
        </p:sp>
        <p:sp>
          <p:nvSpPr>
            <p:cNvPr name="TextBox 5" id="5"/>
            <p:cNvSpPr txBox="true"/>
            <p:nvPr/>
          </p:nvSpPr>
          <p:spPr>
            <a:xfrm>
              <a:off x="101600" y="-38100"/>
              <a:ext cx="8502310" cy="939008"/>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5400000">
            <a:off x="238103" y="8272566"/>
            <a:ext cx="2695814" cy="3172020"/>
          </a:xfrm>
          <a:custGeom>
            <a:avLst/>
            <a:gdLst/>
            <a:ahLst/>
            <a:cxnLst/>
            <a:rect r="r" b="b" t="t" l="l"/>
            <a:pathLst>
              <a:path h="3172020" w="2695814">
                <a:moveTo>
                  <a:pt x="0" y="0"/>
                </a:moveTo>
                <a:lnTo>
                  <a:pt x="2695814" y="0"/>
                </a:lnTo>
                <a:lnTo>
                  <a:pt x="2695814" y="3172021"/>
                </a:lnTo>
                <a:lnTo>
                  <a:pt x="0" y="3172021"/>
                </a:lnTo>
                <a:lnTo>
                  <a:pt x="0" y="0"/>
                </a:lnTo>
                <a:close/>
              </a:path>
            </a:pathLst>
          </a:custGeom>
          <a:blipFill>
            <a:blip r:embed="rId4"/>
            <a:stretch>
              <a:fillRect l="0" t="0" r="0" b="0"/>
            </a:stretch>
          </a:blipFill>
        </p:spPr>
      </p:sp>
      <p:sp>
        <p:nvSpPr>
          <p:cNvPr name="TextBox 7" id="7"/>
          <p:cNvSpPr txBox="true"/>
          <p:nvPr/>
        </p:nvSpPr>
        <p:spPr>
          <a:xfrm rot="0">
            <a:off x="1028700" y="1063754"/>
            <a:ext cx="6002202" cy="1120776"/>
          </a:xfrm>
          <a:prstGeom prst="rect">
            <a:avLst/>
          </a:prstGeom>
        </p:spPr>
        <p:txBody>
          <a:bodyPr anchor="t" rtlCol="false" tIns="0" lIns="0" bIns="0" rIns="0">
            <a:spAutoFit/>
          </a:bodyPr>
          <a:lstStyle/>
          <a:p>
            <a:pPr>
              <a:lnSpc>
                <a:spcPts val="9099"/>
              </a:lnSpc>
            </a:pPr>
            <a:r>
              <a:rPr lang="en-US" sz="6499">
                <a:solidFill>
                  <a:srgbClr val="FFFFFF"/>
                </a:solidFill>
                <a:latin typeface="Squada One"/>
              </a:rPr>
              <a:t>IOC</a:t>
            </a:r>
          </a:p>
        </p:txBody>
      </p:sp>
      <p:sp>
        <p:nvSpPr>
          <p:cNvPr name="TextBox 8" id="8"/>
          <p:cNvSpPr txBox="true"/>
          <p:nvPr/>
        </p:nvSpPr>
        <p:spPr>
          <a:xfrm rot="0">
            <a:off x="948831" y="3349466"/>
            <a:ext cx="9675758" cy="2276991"/>
          </a:xfrm>
          <a:prstGeom prst="rect">
            <a:avLst/>
          </a:prstGeom>
        </p:spPr>
        <p:txBody>
          <a:bodyPr anchor="t" rtlCol="false" tIns="0" lIns="0" bIns="0" rIns="0">
            <a:spAutoFit/>
          </a:bodyPr>
          <a:lstStyle/>
          <a:p>
            <a:pPr>
              <a:lnSpc>
                <a:spcPts val="3646"/>
              </a:lnSpc>
            </a:pPr>
            <a:r>
              <a:rPr lang="en-US" sz="2604">
                <a:solidFill>
                  <a:srgbClr val="FFFFFF"/>
                </a:solidFill>
                <a:latin typeface="Blinker"/>
              </a:rPr>
              <a:t>Gli Indicatori di Compromissione (IOC) sono elementi specifici o pattern di dati che possono essere utilizzati per identificare attività malevole o compromissioni di sicurezza. Gli IOC sono fondamentali nella threat intelligence e nella cybersecurity per individuare e rispondere a potenziali minacce.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84427" y="0"/>
            <a:ext cx="8603573" cy="10287000"/>
            <a:chOff x="0" y="0"/>
            <a:chExt cx="8603361" cy="10286746"/>
          </a:xfrm>
        </p:grpSpPr>
        <p:sp>
          <p:nvSpPr>
            <p:cNvPr name="Freeform 3" id="3"/>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647" t="0" r="-39647" b="0"/>
              </a:stretch>
            </a:blipFill>
          </p:spPr>
        </p:sp>
      </p:grpSp>
      <p:grpSp>
        <p:nvGrpSpPr>
          <p:cNvPr name="Group 4" id="4"/>
          <p:cNvGrpSpPr/>
          <p:nvPr/>
        </p:nvGrpSpPr>
        <p:grpSpPr>
          <a:xfrm rot="0">
            <a:off x="-1973515" y="1853353"/>
            <a:ext cx="13456439" cy="1300377"/>
            <a:chOff x="0" y="0"/>
            <a:chExt cx="9322692" cy="900908"/>
          </a:xfrm>
        </p:grpSpPr>
        <p:sp>
          <p:nvSpPr>
            <p:cNvPr name="Freeform 5" id="5"/>
            <p:cNvSpPr/>
            <p:nvPr/>
          </p:nvSpPr>
          <p:spPr>
            <a:xfrm flipH="false" flipV="false" rot="0">
              <a:off x="0" y="0"/>
              <a:ext cx="9322691" cy="900908"/>
            </a:xfrm>
            <a:custGeom>
              <a:avLst/>
              <a:gdLst/>
              <a:ahLst/>
              <a:cxnLst/>
              <a:rect r="r" b="b" t="t" l="l"/>
              <a:pathLst>
                <a:path h="900908" w="9322691">
                  <a:moveTo>
                    <a:pt x="203200" y="0"/>
                  </a:moveTo>
                  <a:lnTo>
                    <a:pt x="9322691" y="0"/>
                  </a:lnTo>
                  <a:lnTo>
                    <a:pt x="9119491" y="900908"/>
                  </a:lnTo>
                  <a:lnTo>
                    <a:pt x="0" y="900908"/>
                  </a:lnTo>
                  <a:lnTo>
                    <a:pt x="203200" y="0"/>
                  </a:lnTo>
                  <a:close/>
                </a:path>
              </a:pathLst>
            </a:custGeom>
            <a:solidFill>
              <a:srgbClr val="004AAD"/>
            </a:solidFill>
          </p:spPr>
        </p:sp>
        <p:sp>
          <p:nvSpPr>
            <p:cNvPr name="TextBox 6" id="6"/>
            <p:cNvSpPr txBox="true"/>
            <p:nvPr/>
          </p:nvSpPr>
          <p:spPr>
            <a:xfrm>
              <a:off x="101600" y="-38100"/>
              <a:ext cx="9119492" cy="939008"/>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1973515" y="3422799"/>
            <a:ext cx="17029934" cy="5419583"/>
            <a:chOff x="0" y="0"/>
            <a:chExt cx="2830919" cy="900908"/>
          </a:xfrm>
        </p:grpSpPr>
        <p:sp>
          <p:nvSpPr>
            <p:cNvPr name="Freeform 8" id="8"/>
            <p:cNvSpPr/>
            <p:nvPr/>
          </p:nvSpPr>
          <p:spPr>
            <a:xfrm flipH="false" flipV="false" rot="0">
              <a:off x="0" y="0"/>
              <a:ext cx="2830919" cy="900908"/>
            </a:xfrm>
            <a:custGeom>
              <a:avLst/>
              <a:gdLst/>
              <a:ahLst/>
              <a:cxnLst/>
              <a:rect r="r" b="b" t="t" l="l"/>
              <a:pathLst>
                <a:path h="900908" w="2830919">
                  <a:moveTo>
                    <a:pt x="203200" y="0"/>
                  </a:moveTo>
                  <a:lnTo>
                    <a:pt x="2830919" y="0"/>
                  </a:lnTo>
                  <a:lnTo>
                    <a:pt x="2627719" y="900908"/>
                  </a:lnTo>
                  <a:lnTo>
                    <a:pt x="0" y="900908"/>
                  </a:lnTo>
                  <a:lnTo>
                    <a:pt x="203200" y="0"/>
                  </a:lnTo>
                  <a:close/>
                </a:path>
              </a:pathLst>
            </a:custGeom>
            <a:solidFill>
              <a:srgbClr val="004AAD">
                <a:alpha val="80000"/>
              </a:srgbClr>
            </a:solidFill>
          </p:spPr>
        </p:sp>
        <p:sp>
          <p:nvSpPr>
            <p:cNvPr name="TextBox 9" id="9"/>
            <p:cNvSpPr txBox="true"/>
            <p:nvPr/>
          </p:nvSpPr>
          <p:spPr>
            <a:xfrm>
              <a:off x="101600" y="-38100"/>
              <a:ext cx="2627719" cy="939008"/>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true" flipV="false" rot="0">
            <a:off x="13361721" y="3155945"/>
            <a:ext cx="3897579" cy="5686437"/>
          </a:xfrm>
          <a:custGeom>
            <a:avLst/>
            <a:gdLst/>
            <a:ahLst/>
            <a:cxnLst/>
            <a:rect r="r" b="b" t="t" l="l"/>
            <a:pathLst>
              <a:path h="5686437" w="3897579">
                <a:moveTo>
                  <a:pt x="3897579" y="0"/>
                </a:moveTo>
                <a:lnTo>
                  <a:pt x="0" y="0"/>
                </a:lnTo>
                <a:lnTo>
                  <a:pt x="0" y="5686437"/>
                </a:lnTo>
                <a:lnTo>
                  <a:pt x="3897579" y="5686437"/>
                </a:lnTo>
                <a:lnTo>
                  <a:pt x="38975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996191" y="1876478"/>
            <a:ext cx="8147809" cy="1120776"/>
          </a:xfrm>
          <a:prstGeom prst="rect">
            <a:avLst/>
          </a:prstGeom>
        </p:spPr>
        <p:txBody>
          <a:bodyPr anchor="t" rtlCol="false" tIns="0" lIns="0" bIns="0" rIns="0">
            <a:spAutoFit/>
          </a:bodyPr>
          <a:lstStyle/>
          <a:p>
            <a:pPr>
              <a:lnSpc>
                <a:spcPts val="9099"/>
              </a:lnSpc>
            </a:pPr>
            <a:r>
              <a:rPr lang="en-US" sz="6499">
                <a:solidFill>
                  <a:srgbClr val="FFFFFF"/>
                </a:solidFill>
                <a:latin typeface="Squada One"/>
              </a:rPr>
              <a:t>CLASSIFICAZIONE THREAT</a:t>
            </a:r>
          </a:p>
        </p:txBody>
      </p:sp>
      <p:sp>
        <p:nvSpPr>
          <p:cNvPr name="TextBox 12" id="12"/>
          <p:cNvSpPr txBox="true"/>
          <p:nvPr/>
        </p:nvSpPr>
        <p:spPr>
          <a:xfrm rot="0">
            <a:off x="996191" y="3837559"/>
            <a:ext cx="11431820" cy="4257674"/>
          </a:xfrm>
          <a:prstGeom prst="rect">
            <a:avLst/>
          </a:prstGeom>
        </p:spPr>
        <p:txBody>
          <a:bodyPr anchor="t" rtlCol="false" tIns="0" lIns="0" bIns="0" rIns="0">
            <a:spAutoFit/>
          </a:bodyPr>
          <a:lstStyle/>
          <a:p>
            <a:pPr>
              <a:lnSpc>
                <a:spcPts val="4200"/>
              </a:lnSpc>
            </a:pPr>
            <a:r>
              <a:rPr lang="en-US" sz="3000">
                <a:solidFill>
                  <a:srgbClr val="FFFFFF"/>
                </a:solidFill>
                <a:latin typeface="Blinker"/>
              </a:rPr>
              <a:t>I threat vengono classificati in modelli. Un esempio è il modello STRIDE, dove ogni lettera è una minaccia:</a:t>
            </a:r>
          </a:p>
          <a:p>
            <a:pPr marL="647711" indent="-323856" lvl="1">
              <a:lnSpc>
                <a:spcPts val="4200"/>
              </a:lnSpc>
              <a:buFont typeface="Arial"/>
              <a:buChar char="•"/>
            </a:pPr>
            <a:r>
              <a:rPr lang="en-US" sz="3000">
                <a:solidFill>
                  <a:srgbClr val="FFFFFF"/>
                </a:solidFill>
                <a:latin typeface="Blinker"/>
              </a:rPr>
              <a:t>Spoofing of user identity</a:t>
            </a:r>
          </a:p>
          <a:p>
            <a:pPr marL="647711" indent="-323856" lvl="1">
              <a:lnSpc>
                <a:spcPts val="4200"/>
              </a:lnSpc>
              <a:buFont typeface="Arial"/>
              <a:buChar char="•"/>
            </a:pPr>
            <a:r>
              <a:rPr lang="en-US" sz="3000">
                <a:solidFill>
                  <a:srgbClr val="FFFFFF"/>
                </a:solidFill>
                <a:latin typeface="Blinker"/>
              </a:rPr>
              <a:t>Tampering</a:t>
            </a:r>
          </a:p>
          <a:p>
            <a:pPr marL="647711" indent="-323856" lvl="1">
              <a:lnSpc>
                <a:spcPts val="4200"/>
              </a:lnSpc>
              <a:buFont typeface="Arial"/>
              <a:buChar char="•"/>
            </a:pPr>
            <a:r>
              <a:rPr lang="en-US" sz="3000">
                <a:solidFill>
                  <a:srgbClr val="FFFFFF"/>
                </a:solidFill>
                <a:latin typeface="Blinker"/>
              </a:rPr>
              <a:t>Repudiation</a:t>
            </a:r>
          </a:p>
          <a:p>
            <a:pPr marL="647711" indent="-323856" lvl="1">
              <a:lnSpc>
                <a:spcPts val="4200"/>
              </a:lnSpc>
              <a:buFont typeface="Arial"/>
              <a:buChar char="•"/>
            </a:pPr>
            <a:r>
              <a:rPr lang="en-US" sz="3000">
                <a:solidFill>
                  <a:srgbClr val="FFFFFF"/>
                </a:solidFill>
                <a:latin typeface="Blinker"/>
              </a:rPr>
              <a:t>Information disclosure</a:t>
            </a:r>
          </a:p>
          <a:p>
            <a:pPr marL="647711" indent="-323856" lvl="1">
              <a:lnSpc>
                <a:spcPts val="4200"/>
              </a:lnSpc>
              <a:buFont typeface="Arial"/>
              <a:buChar char="•"/>
            </a:pPr>
            <a:r>
              <a:rPr lang="en-US" sz="3000">
                <a:solidFill>
                  <a:srgbClr val="FFFFFF"/>
                </a:solidFill>
                <a:latin typeface="Blinker"/>
              </a:rPr>
              <a:t>Denial of service</a:t>
            </a:r>
          </a:p>
          <a:p>
            <a:pPr marL="647711" indent="-323856" lvl="1">
              <a:lnSpc>
                <a:spcPts val="4200"/>
              </a:lnSpc>
              <a:buFont typeface="Arial"/>
              <a:buChar char="•"/>
            </a:pPr>
            <a:r>
              <a:rPr lang="en-US" sz="3000">
                <a:solidFill>
                  <a:srgbClr val="FFFFFF"/>
                </a:solidFill>
                <a:latin typeface="Blinker"/>
              </a:rPr>
              <a:t>Elevation of privilege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941006" y="1040628"/>
            <a:ext cx="12565595" cy="1300377"/>
            <a:chOff x="0" y="0"/>
            <a:chExt cx="8705510" cy="900908"/>
          </a:xfrm>
        </p:grpSpPr>
        <p:sp>
          <p:nvSpPr>
            <p:cNvPr name="Freeform 3" id="3"/>
            <p:cNvSpPr/>
            <p:nvPr/>
          </p:nvSpPr>
          <p:spPr>
            <a:xfrm flipH="false" flipV="false" rot="0">
              <a:off x="0" y="0"/>
              <a:ext cx="8705510" cy="900908"/>
            </a:xfrm>
            <a:custGeom>
              <a:avLst/>
              <a:gdLst/>
              <a:ahLst/>
              <a:cxnLst/>
              <a:rect r="r" b="b" t="t" l="l"/>
              <a:pathLst>
                <a:path h="900908" w="8705510">
                  <a:moveTo>
                    <a:pt x="203200" y="0"/>
                  </a:moveTo>
                  <a:lnTo>
                    <a:pt x="8705510" y="0"/>
                  </a:lnTo>
                  <a:lnTo>
                    <a:pt x="8502310" y="900908"/>
                  </a:lnTo>
                  <a:lnTo>
                    <a:pt x="0" y="900908"/>
                  </a:lnTo>
                  <a:lnTo>
                    <a:pt x="203200" y="0"/>
                  </a:lnTo>
                  <a:close/>
                </a:path>
              </a:pathLst>
            </a:custGeom>
            <a:solidFill>
              <a:srgbClr val="004AAD"/>
            </a:solidFill>
          </p:spPr>
        </p:sp>
        <p:sp>
          <p:nvSpPr>
            <p:cNvPr name="TextBox 4" id="4"/>
            <p:cNvSpPr txBox="true"/>
            <p:nvPr/>
          </p:nvSpPr>
          <p:spPr>
            <a:xfrm>
              <a:off x="101600" y="-38100"/>
              <a:ext cx="8502310" cy="939008"/>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5400000">
            <a:off x="238103" y="8272566"/>
            <a:ext cx="2695814" cy="3172020"/>
          </a:xfrm>
          <a:custGeom>
            <a:avLst/>
            <a:gdLst/>
            <a:ahLst/>
            <a:cxnLst/>
            <a:rect r="r" b="b" t="t" l="l"/>
            <a:pathLst>
              <a:path h="3172020" w="2695814">
                <a:moveTo>
                  <a:pt x="0" y="0"/>
                </a:moveTo>
                <a:lnTo>
                  <a:pt x="2695814" y="0"/>
                </a:lnTo>
                <a:lnTo>
                  <a:pt x="2695814" y="3172021"/>
                </a:lnTo>
                <a:lnTo>
                  <a:pt x="0" y="3172021"/>
                </a:lnTo>
                <a:lnTo>
                  <a:pt x="0" y="0"/>
                </a:lnTo>
                <a:close/>
              </a:path>
            </a:pathLst>
          </a:custGeom>
          <a:blipFill>
            <a:blip r:embed="rId2"/>
            <a:stretch>
              <a:fillRect l="0" t="0" r="0" b="0"/>
            </a:stretch>
          </a:blipFill>
        </p:spPr>
      </p:sp>
      <p:sp>
        <p:nvSpPr>
          <p:cNvPr name="Freeform 6" id="6"/>
          <p:cNvSpPr/>
          <p:nvPr/>
        </p:nvSpPr>
        <p:spPr>
          <a:xfrm flipH="false" flipV="false" rot="0">
            <a:off x="10624589" y="3552991"/>
            <a:ext cx="7123182" cy="4252151"/>
          </a:xfrm>
          <a:custGeom>
            <a:avLst/>
            <a:gdLst/>
            <a:ahLst/>
            <a:cxnLst/>
            <a:rect r="r" b="b" t="t" l="l"/>
            <a:pathLst>
              <a:path h="4252151" w="7123182">
                <a:moveTo>
                  <a:pt x="0" y="0"/>
                </a:moveTo>
                <a:lnTo>
                  <a:pt x="7123183" y="0"/>
                </a:lnTo>
                <a:lnTo>
                  <a:pt x="7123183" y="4252151"/>
                </a:lnTo>
                <a:lnTo>
                  <a:pt x="0" y="4252151"/>
                </a:lnTo>
                <a:lnTo>
                  <a:pt x="0" y="0"/>
                </a:lnTo>
                <a:close/>
              </a:path>
            </a:pathLst>
          </a:custGeom>
          <a:blipFill>
            <a:blip r:embed="rId3"/>
            <a:stretch>
              <a:fillRect l="0" t="0" r="-58257" b="0"/>
            </a:stretch>
          </a:blipFill>
        </p:spPr>
      </p:sp>
      <p:sp>
        <p:nvSpPr>
          <p:cNvPr name="TextBox 7" id="7"/>
          <p:cNvSpPr txBox="true"/>
          <p:nvPr/>
        </p:nvSpPr>
        <p:spPr>
          <a:xfrm rot="0">
            <a:off x="1028700" y="1063754"/>
            <a:ext cx="6002202" cy="1120776"/>
          </a:xfrm>
          <a:prstGeom prst="rect">
            <a:avLst/>
          </a:prstGeom>
        </p:spPr>
        <p:txBody>
          <a:bodyPr anchor="t" rtlCol="false" tIns="0" lIns="0" bIns="0" rIns="0">
            <a:spAutoFit/>
          </a:bodyPr>
          <a:lstStyle/>
          <a:p>
            <a:pPr>
              <a:lnSpc>
                <a:spcPts val="9099"/>
              </a:lnSpc>
            </a:pPr>
            <a:r>
              <a:rPr lang="en-US" sz="6499">
                <a:solidFill>
                  <a:srgbClr val="FFFFFF"/>
                </a:solidFill>
                <a:latin typeface="Squada One"/>
              </a:rPr>
              <a:t>ESEMPIO DI ANALISI</a:t>
            </a:r>
          </a:p>
        </p:txBody>
      </p:sp>
      <p:sp>
        <p:nvSpPr>
          <p:cNvPr name="TextBox 8" id="8"/>
          <p:cNvSpPr txBox="true"/>
          <p:nvPr/>
        </p:nvSpPr>
        <p:spPr>
          <a:xfrm rot="0">
            <a:off x="625541" y="3813234"/>
            <a:ext cx="9675758" cy="2612906"/>
          </a:xfrm>
          <a:prstGeom prst="rect">
            <a:avLst/>
          </a:prstGeom>
        </p:spPr>
        <p:txBody>
          <a:bodyPr anchor="t" rtlCol="false" tIns="0" lIns="0" bIns="0" rIns="0">
            <a:spAutoFit/>
          </a:bodyPr>
          <a:lstStyle/>
          <a:p>
            <a:pPr>
              <a:lnSpc>
                <a:spcPts val="3506"/>
              </a:lnSpc>
            </a:pPr>
            <a:r>
              <a:rPr lang="en-US" sz="2504">
                <a:solidFill>
                  <a:srgbClr val="FFFFFF"/>
                </a:solidFill>
                <a:latin typeface="Blinker"/>
              </a:rPr>
              <a:t>Nell’immagine a lato vediamo una scansione di rete in ingresso e in uscita tramite wireshark. Possiamo inoltre notare come le scansioni in rosso siano della macchina vittima che blocca le richieste di SYN dell’attaccante che figura in grigio, tutte eseguite sul server TCP. A supporto di ciò notiamo che la macchina vittima invia risposte RST, un flag usato per interrompere immediatamente la connessione.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9684427" y="0"/>
            <a:ext cx="8603573" cy="10287000"/>
            <a:chOff x="0" y="0"/>
            <a:chExt cx="8603361" cy="10286746"/>
          </a:xfrm>
        </p:grpSpPr>
        <p:sp>
          <p:nvSpPr>
            <p:cNvPr name="Freeform 3" id="3"/>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647" t="0" r="-39647" b="0"/>
              </a:stretch>
            </a:blipFill>
          </p:spPr>
        </p:sp>
      </p:grpSp>
      <p:grpSp>
        <p:nvGrpSpPr>
          <p:cNvPr name="Group 4" id="4"/>
          <p:cNvGrpSpPr/>
          <p:nvPr/>
        </p:nvGrpSpPr>
        <p:grpSpPr>
          <a:xfrm rot="0">
            <a:off x="-1973515" y="1853353"/>
            <a:ext cx="13456439" cy="1300377"/>
            <a:chOff x="0" y="0"/>
            <a:chExt cx="9322692" cy="900908"/>
          </a:xfrm>
        </p:grpSpPr>
        <p:sp>
          <p:nvSpPr>
            <p:cNvPr name="Freeform 5" id="5"/>
            <p:cNvSpPr/>
            <p:nvPr/>
          </p:nvSpPr>
          <p:spPr>
            <a:xfrm flipH="false" flipV="false" rot="0">
              <a:off x="0" y="0"/>
              <a:ext cx="9322691" cy="900908"/>
            </a:xfrm>
            <a:custGeom>
              <a:avLst/>
              <a:gdLst/>
              <a:ahLst/>
              <a:cxnLst/>
              <a:rect r="r" b="b" t="t" l="l"/>
              <a:pathLst>
                <a:path h="900908" w="9322691">
                  <a:moveTo>
                    <a:pt x="203200" y="0"/>
                  </a:moveTo>
                  <a:lnTo>
                    <a:pt x="9322691" y="0"/>
                  </a:lnTo>
                  <a:lnTo>
                    <a:pt x="9119491" y="900908"/>
                  </a:lnTo>
                  <a:lnTo>
                    <a:pt x="0" y="900908"/>
                  </a:lnTo>
                  <a:lnTo>
                    <a:pt x="203200" y="0"/>
                  </a:lnTo>
                  <a:close/>
                </a:path>
              </a:pathLst>
            </a:custGeom>
            <a:solidFill>
              <a:srgbClr val="004AAD"/>
            </a:solidFill>
          </p:spPr>
        </p:sp>
        <p:sp>
          <p:nvSpPr>
            <p:cNvPr name="TextBox 6" id="6"/>
            <p:cNvSpPr txBox="true"/>
            <p:nvPr/>
          </p:nvSpPr>
          <p:spPr>
            <a:xfrm>
              <a:off x="101600" y="-38100"/>
              <a:ext cx="9119492" cy="939008"/>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812029"/>
            <a:ext cx="412857" cy="433342"/>
          </a:xfrm>
          <a:custGeom>
            <a:avLst/>
            <a:gdLst/>
            <a:ahLst/>
            <a:cxnLst/>
            <a:rect r="r" b="b" t="t" l="l"/>
            <a:pathLst>
              <a:path h="433342" w="412857">
                <a:moveTo>
                  <a:pt x="0" y="0"/>
                </a:moveTo>
                <a:lnTo>
                  <a:pt x="412857" y="0"/>
                </a:lnTo>
                <a:lnTo>
                  <a:pt x="412857" y="433342"/>
                </a:lnTo>
                <a:lnTo>
                  <a:pt x="0" y="4333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211733" y="3372320"/>
            <a:ext cx="17029934" cy="5419583"/>
            <a:chOff x="0" y="0"/>
            <a:chExt cx="2830919" cy="900908"/>
          </a:xfrm>
        </p:grpSpPr>
        <p:sp>
          <p:nvSpPr>
            <p:cNvPr name="Freeform 9" id="9"/>
            <p:cNvSpPr/>
            <p:nvPr/>
          </p:nvSpPr>
          <p:spPr>
            <a:xfrm flipH="false" flipV="false" rot="0">
              <a:off x="0" y="0"/>
              <a:ext cx="2830919" cy="900908"/>
            </a:xfrm>
            <a:custGeom>
              <a:avLst/>
              <a:gdLst/>
              <a:ahLst/>
              <a:cxnLst/>
              <a:rect r="r" b="b" t="t" l="l"/>
              <a:pathLst>
                <a:path h="900908" w="2830919">
                  <a:moveTo>
                    <a:pt x="203200" y="0"/>
                  </a:moveTo>
                  <a:lnTo>
                    <a:pt x="2830919" y="0"/>
                  </a:lnTo>
                  <a:lnTo>
                    <a:pt x="2627719" y="900908"/>
                  </a:lnTo>
                  <a:lnTo>
                    <a:pt x="0" y="900908"/>
                  </a:lnTo>
                  <a:lnTo>
                    <a:pt x="203200" y="0"/>
                  </a:lnTo>
                  <a:close/>
                </a:path>
              </a:pathLst>
            </a:custGeom>
            <a:solidFill>
              <a:srgbClr val="004AAD">
                <a:alpha val="80000"/>
              </a:srgbClr>
            </a:solidFill>
          </p:spPr>
        </p:sp>
        <p:sp>
          <p:nvSpPr>
            <p:cNvPr name="TextBox 10" id="10"/>
            <p:cNvSpPr txBox="true"/>
            <p:nvPr/>
          </p:nvSpPr>
          <p:spPr>
            <a:xfrm>
              <a:off x="101600" y="-38100"/>
              <a:ext cx="2627719" cy="93900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996191" y="1876478"/>
            <a:ext cx="6002202" cy="1120776"/>
          </a:xfrm>
          <a:prstGeom prst="rect">
            <a:avLst/>
          </a:prstGeom>
        </p:spPr>
        <p:txBody>
          <a:bodyPr anchor="t" rtlCol="false" tIns="0" lIns="0" bIns="0" rIns="0">
            <a:spAutoFit/>
          </a:bodyPr>
          <a:lstStyle/>
          <a:p>
            <a:pPr>
              <a:lnSpc>
                <a:spcPts val="9099"/>
              </a:lnSpc>
            </a:pPr>
            <a:r>
              <a:rPr lang="en-US" sz="6499">
                <a:solidFill>
                  <a:srgbClr val="FFFFFF"/>
                </a:solidFill>
                <a:latin typeface="Squada One"/>
              </a:rPr>
              <a:t>AZIONI DIFENSIVE</a:t>
            </a:r>
          </a:p>
        </p:txBody>
      </p:sp>
      <p:sp>
        <p:nvSpPr>
          <p:cNvPr name="TextBox 12" id="12"/>
          <p:cNvSpPr txBox="true"/>
          <p:nvPr/>
        </p:nvSpPr>
        <p:spPr>
          <a:xfrm rot="0">
            <a:off x="1673275" y="733426"/>
            <a:ext cx="3411440" cy="523874"/>
          </a:xfrm>
          <a:prstGeom prst="rect">
            <a:avLst/>
          </a:prstGeom>
        </p:spPr>
        <p:txBody>
          <a:bodyPr anchor="t" rtlCol="false" tIns="0" lIns="0" bIns="0" rIns="0">
            <a:spAutoFit/>
          </a:bodyPr>
          <a:lstStyle/>
          <a:p>
            <a:pPr>
              <a:lnSpc>
                <a:spcPts val="4200"/>
              </a:lnSpc>
            </a:pPr>
            <a:r>
              <a:rPr lang="en-US" sz="3000">
                <a:solidFill>
                  <a:srgbClr val="FFFFFF"/>
                </a:solidFill>
                <a:latin typeface="Blinker"/>
              </a:rPr>
              <a:t>Ingoude Company</a:t>
            </a:r>
          </a:p>
        </p:txBody>
      </p:sp>
      <p:sp>
        <p:nvSpPr>
          <p:cNvPr name="TextBox 13" id="13"/>
          <p:cNvSpPr txBox="true"/>
          <p:nvPr/>
        </p:nvSpPr>
        <p:spPr>
          <a:xfrm rot="0">
            <a:off x="816322" y="4720037"/>
            <a:ext cx="10973826" cy="2657474"/>
          </a:xfrm>
          <a:prstGeom prst="rect">
            <a:avLst/>
          </a:prstGeom>
        </p:spPr>
        <p:txBody>
          <a:bodyPr anchor="t" rtlCol="false" tIns="0" lIns="0" bIns="0" rIns="0">
            <a:spAutoFit/>
          </a:bodyPr>
          <a:lstStyle/>
          <a:p>
            <a:pPr>
              <a:lnSpc>
                <a:spcPts val="4200"/>
              </a:lnSpc>
            </a:pPr>
            <a:r>
              <a:rPr lang="en-US" sz="3000">
                <a:solidFill>
                  <a:srgbClr val="FFFFFF"/>
                </a:solidFill>
                <a:latin typeface="Blinker"/>
              </a:rPr>
              <a:t>Per difendersi da questa tipologia di attacco si potrebbe riconfigurare  le policy del firewall per bloccare l’accesso a tutte le porte aperte sul servizio ed evitare che l’attaccate ottenga dati sensibili trasmessi sul servizio.  In alternativa si può bloccare immediatamente la connessione con l’attaccante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DAF8HnttEtw</dc:identifier>
  <dcterms:modified xsi:type="dcterms:W3CDTF">2011-08-01T06:04:30Z</dcterms:modified>
  <cp:revision>1</cp:revision>
  <dc:title>t</dc:title>
</cp:coreProperties>
</file>